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57" r:id="rId3"/>
    <p:sldId id="258" r:id="rId4"/>
    <p:sldId id="259" r:id="rId5"/>
    <p:sldId id="260" r:id="rId6"/>
    <p:sldId id="261" r:id="rId7"/>
    <p:sldId id="262" r:id="rId8"/>
    <p:sldId id="263" r:id="rId9"/>
    <p:sldId id="265" r:id="rId10"/>
    <p:sldId id="266" r:id="rId11"/>
    <p:sldId id="264"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19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Applications:Microsoft%20Office%202011:Office:Startup:Excel:PDFMaker.xla"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plotArea>
      <c:layout/>
      <c:lineChart>
        <c:grouping val="standard"/>
        <c:varyColors val="0"/>
        <c:ser>
          <c:idx val="0"/>
          <c:order val="0"/>
          <c:tx>
            <c:strRef>
              <c:f>[1]Φύλλο2!$B$1</c:f>
              <c:strCache>
                <c:ptCount val="1"/>
                <c:pt idx="0">
                  <c:v>PERCENTAGE OF STUDENTS ABSTAINING FROM STUDENT ELECTIONS (1982-2012)</c:v>
                </c:pt>
              </c:strCache>
            </c:strRef>
          </c:tx>
          <c:marker>
            <c:symbol val="x"/>
            <c:size val="6"/>
            <c:spPr>
              <a:ln>
                <a:solidFill>
                  <a:schemeClr val="accent2"/>
                </a:solidFill>
              </a:ln>
            </c:spPr>
          </c:marker>
          <c:dLbls>
            <c:dLbl>
              <c:idx val="11"/>
              <c:layout>
                <c:manualLayout>
                  <c:x val="-0.0230179028132992"/>
                  <c:y val="0.0296846011131725"/>
                </c:manualLayout>
              </c:layout>
              <c:showLegendKey val="0"/>
              <c:showVal val="1"/>
              <c:showCatName val="0"/>
              <c:showSerName val="0"/>
              <c:showPercent val="0"/>
              <c:showBubbleSize val="0"/>
            </c:dLbl>
            <c:dLbl>
              <c:idx val="17"/>
              <c:layout>
                <c:manualLayout>
                  <c:x val="-0.0242966751918159"/>
                  <c:y val="-0.025974025974026"/>
                </c:manualLayout>
              </c:layout>
              <c:showLegendKey val="0"/>
              <c:showVal val="1"/>
              <c:showCatName val="0"/>
              <c:showSerName val="0"/>
              <c:showPercent val="0"/>
              <c:showBubbleSize val="0"/>
            </c:dLbl>
            <c:dLbl>
              <c:idx val="19"/>
              <c:layout>
                <c:manualLayout>
                  <c:x val="-0.0051150895140665"/>
                  <c:y val="-0.0222634508348795"/>
                </c:manualLayout>
              </c:layout>
              <c:showLegendKey val="0"/>
              <c:showVal val="1"/>
              <c:showCatName val="0"/>
              <c:showSerName val="0"/>
              <c:showPercent val="0"/>
              <c:showBubbleSize val="0"/>
            </c:dLbl>
            <c:dLbl>
              <c:idx val="23"/>
              <c:layout>
                <c:manualLayout>
                  <c:x val="-0.0127877237851662"/>
                  <c:y val="-0.0185528756957328"/>
                </c:manualLayout>
              </c:layout>
              <c:showLegendKey val="0"/>
              <c:showVal val="1"/>
              <c:showCatName val="0"/>
              <c:showSerName val="0"/>
              <c:showPercent val="0"/>
              <c:showBubbleSize val="0"/>
            </c:dLbl>
            <c:dLbl>
              <c:idx val="24"/>
              <c:layout>
                <c:manualLayout>
                  <c:x val="-0.00255754475703334"/>
                  <c:y val="-0.0185528756957328"/>
                </c:manualLayout>
              </c:layout>
              <c:showLegendKey val="0"/>
              <c:showVal val="1"/>
              <c:showCatName val="0"/>
              <c:showSerName val="0"/>
              <c:showPercent val="0"/>
              <c:showBubbleSize val="0"/>
            </c:dLbl>
            <c:dLbl>
              <c:idx val="25"/>
              <c:layout>
                <c:manualLayout>
                  <c:x val="-0.020460358056266"/>
                  <c:y val="0.0426716141001855"/>
                </c:manualLayout>
              </c:layout>
              <c:showLegendKey val="0"/>
              <c:showVal val="1"/>
              <c:showCatName val="0"/>
              <c:showSerName val="0"/>
              <c:showPercent val="0"/>
              <c:showBubbleSize val="0"/>
            </c:dLbl>
            <c:dLbl>
              <c:idx val="28"/>
              <c:layout>
                <c:manualLayout>
                  <c:x val="-0.0153452685421995"/>
                  <c:y val="-0.0222634508348795"/>
                </c:manualLayout>
              </c:layout>
              <c:showLegendKey val="0"/>
              <c:showVal val="1"/>
              <c:showCatName val="0"/>
              <c:showSerName val="0"/>
              <c:showPercent val="0"/>
              <c:showBubbleSize val="0"/>
            </c:dLbl>
            <c:spPr>
              <a:ln>
                <a:noFill/>
              </a:ln>
            </c:spPr>
            <c:txPr>
              <a:bodyPr/>
              <a:lstStyle/>
              <a:p>
                <a:pPr>
                  <a:defRPr sz="1000" baseline="0"/>
                </a:pPr>
                <a:endParaRPr lang="en-US"/>
              </a:p>
            </c:txPr>
            <c:showLegendKey val="0"/>
            <c:showVal val="1"/>
            <c:showCatName val="0"/>
            <c:showSerName val="0"/>
            <c:showPercent val="0"/>
            <c:showBubbleSize val="0"/>
            <c:showLeaderLines val="0"/>
          </c:dLbls>
          <c:cat>
            <c:numRef>
              <c:f>[1]Φύλλο2!$A$2:$A$32</c:f>
              <c:numCache>
                <c:formatCode>General</c:formatCode>
                <c:ptCount val="31"/>
                <c:pt idx="0">
                  <c:v>1982.0</c:v>
                </c:pt>
                <c:pt idx="1">
                  <c:v>1983.0</c:v>
                </c:pt>
                <c:pt idx="2">
                  <c:v>1984.0</c:v>
                </c:pt>
                <c:pt idx="3">
                  <c:v>1985.0</c:v>
                </c:pt>
                <c:pt idx="4">
                  <c:v>1986.0</c:v>
                </c:pt>
                <c:pt idx="5">
                  <c:v>1987.0</c:v>
                </c:pt>
                <c:pt idx="6">
                  <c:v>1988.0</c:v>
                </c:pt>
                <c:pt idx="7">
                  <c:v>1989.0</c:v>
                </c:pt>
                <c:pt idx="8">
                  <c:v>1990.0</c:v>
                </c:pt>
                <c:pt idx="9">
                  <c:v>1991.0</c:v>
                </c:pt>
                <c:pt idx="10">
                  <c:v>1992.0</c:v>
                </c:pt>
                <c:pt idx="11">
                  <c:v>1993.0</c:v>
                </c:pt>
                <c:pt idx="12">
                  <c:v>1994.0</c:v>
                </c:pt>
                <c:pt idx="13">
                  <c:v>1995.0</c:v>
                </c:pt>
                <c:pt idx="14">
                  <c:v>1996.0</c:v>
                </c:pt>
                <c:pt idx="15">
                  <c:v>1997.0</c:v>
                </c:pt>
                <c:pt idx="16">
                  <c:v>1998.0</c:v>
                </c:pt>
                <c:pt idx="17">
                  <c:v>1999.0</c:v>
                </c:pt>
                <c:pt idx="18">
                  <c:v>2000.0</c:v>
                </c:pt>
                <c:pt idx="19">
                  <c:v>2001.0</c:v>
                </c:pt>
                <c:pt idx="20">
                  <c:v>2002.0</c:v>
                </c:pt>
                <c:pt idx="21">
                  <c:v>2003.0</c:v>
                </c:pt>
                <c:pt idx="22">
                  <c:v>2004.0</c:v>
                </c:pt>
                <c:pt idx="23">
                  <c:v>2005.0</c:v>
                </c:pt>
                <c:pt idx="24">
                  <c:v>2006.0</c:v>
                </c:pt>
                <c:pt idx="25">
                  <c:v>2007.0</c:v>
                </c:pt>
                <c:pt idx="26">
                  <c:v>2008.0</c:v>
                </c:pt>
                <c:pt idx="27">
                  <c:v>2009.0</c:v>
                </c:pt>
                <c:pt idx="28">
                  <c:v>2010.0</c:v>
                </c:pt>
                <c:pt idx="29">
                  <c:v>2011.0</c:v>
                </c:pt>
                <c:pt idx="30">
                  <c:v>2012.0</c:v>
                </c:pt>
              </c:numCache>
            </c:numRef>
          </c:cat>
          <c:val>
            <c:numRef>
              <c:f>[1]Φύλλο2!$B$2:$B$32</c:f>
              <c:numCache>
                <c:formatCode>0.00</c:formatCode>
                <c:ptCount val="31"/>
                <c:pt idx="0">
                  <c:v>39.38</c:v>
                </c:pt>
                <c:pt idx="1">
                  <c:v>35.09</c:v>
                </c:pt>
                <c:pt idx="2">
                  <c:v>26.43</c:v>
                </c:pt>
                <c:pt idx="3">
                  <c:v>22.61</c:v>
                </c:pt>
                <c:pt idx="4">
                  <c:v>19.06</c:v>
                </c:pt>
                <c:pt idx="5">
                  <c:v>30.63</c:v>
                </c:pt>
                <c:pt idx="6">
                  <c:v>41.09</c:v>
                </c:pt>
                <c:pt idx="7">
                  <c:v>38.66</c:v>
                </c:pt>
                <c:pt idx="8">
                  <c:v>48.13</c:v>
                </c:pt>
                <c:pt idx="9">
                  <c:v>55.67</c:v>
                </c:pt>
                <c:pt idx="10">
                  <c:v>54.57</c:v>
                </c:pt>
                <c:pt idx="11">
                  <c:v>47.84</c:v>
                </c:pt>
                <c:pt idx="12">
                  <c:v>47.42</c:v>
                </c:pt>
                <c:pt idx="13">
                  <c:v>51.62</c:v>
                </c:pt>
                <c:pt idx="14">
                  <c:v>73.55</c:v>
                </c:pt>
                <c:pt idx="15">
                  <c:v>67.22</c:v>
                </c:pt>
                <c:pt idx="16">
                  <c:v>57.92</c:v>
                </c:pt>
                <c:pt idx="17">
                  <c:v>77.64</c:v>
                </c:pt>
                <c:pt idx="18">
                  <c:v>77.9</c:v>
                </c:pt>
                <c:pt idx="19">
                  <c:v>54.53</c:v>
                </c:pt>
                <c:pt idx="20">
                  <c:v>52.68</c:v>
                </c:pt>
                <c:pt idx="21">
                  <c:v>55.0</c:v>
                </c:pt>
                <c:pt idx="22">
                  <c:v>58.65</c:v>
                </c:pt>
                <c:pt idx="23">
                  <c:v>50.46</c:v>
                </c:pt>
                <c:pt idx="24">
                  <c:v>49.38</c:v>
                </c:pt>
                <c:pt idx="25">
                  <c:v>48.09</c:v>
                </c:pt>
                <c:pt idx="26">
                  <c:v>47.03</c:v>
                </c:pt>
                <c:pt idx="27">
                  <c:v>48.79</c:v>
                </c:pt>
                <c:pt idx="28">
                  <c:v>52.84</c:v>
                </c:pt>
                <c:pt idx="29">
                  <c:v>53.32</c:v>
                </c:pt>
                <c:pt idx="30">
                  <c:v>58.03</c:v>
                </c:pt>
              </c:numCache>
            </c:numRef>
          </c:val>
          <c:smooth val="0"/>
        </c:ser>
        <c:dLbls>
          <c:showLegendKey val="0"/>
          <c:showVal val="0"/>
          <c:showCatName val="0"/>
          <c:showSerName val="0"/>
          <c:showPercent val="0"/>
          <c:showBubbleSize val="0"/>
        </c:dLbls>
        <c:marker val="1"/>
        <c:smooth val="0"/>
        <c:axId val="-2085522264"/>
        <c:axId val="-2085302664"/>
      </c:lineChart>
      <c:catAx>
        <c:axId val="-2085522264"/>
        <c:scaling>
          <c:orientation val="minMax"/>
        </c:scaling>
        <c:delete val="0"/>
        <c:axPos val="b"/>
        <c:numFmt formatCode="General" sourceLinked="1"/>
        <c:majorTickMark val="out"/>
        <c:minorTickMark val="none"/>
        <c:tickLblPos val="nextTo"/>
        <c:spPr>
          <a:ln>
            <a:solidFill>
              <a:schemeClr val="accent2"/>
            </a:solidFill>
          </a:ln>
        </c:spPr>
        <c:txPr>
          <a:bodyPr rot="-5400000" vert="horz"/>
          <a:lstStyle/>
          <a:p>
            <a:pPr>
              <a:defRPr b="1" i="0">
                <a:ln>
                  <a:noFill/>
                </a:ln>
              </a:defRPr>
            </a:pPr>
            <a:endParaRPr lang="en-US"/>
          </a:p>
        </c:txPr>
        <c:crossAx val="-2085302664"/>
        <c:crosses val="autoZero"/>
        <c:auto val="1"/>
        <c:lblAlgn val="ctr"/>
        <c:lblOffset val="100"/>
        <c:noMultiLvlLbl val="0"/>
      </c:catAx>
      <c:valAx>
        <c:axId val="-2085302664"/>
        <c:scaling>
          <c:orientation val="minMax"/>
        </c:scaling>
        <c:delete val="0"/>
        <c:axPos val="l"/>
        <c:majorGridlines/>
        <c:numFmt formatCode="0.00" sourceLinked="1"/>
        <c:majorTickMark val="out"/>
        <c:minorTickMark val="none"/>
        <c:tickLblPos val="nextTo"/>
        <c:crossAx val="-2085522264"/>
        <c:crosses val="autoZero"/>
        <c:crossBetween val="between"/>
      </c:valAx>
      <c:spPr>
        <a:noFill/>
        <a:ln w="25400">
          <a:noFill/>
        </a:ln>
      </c:spPr>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fld id="{02722D07-0BC8-C540-8ADC-F9952530F539}" type="datetimeFigureOut">
              <a:rPr lang="en-US"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1832405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02722D07-0BC8-C540-8ADC-F9952530F539}" type="datetimeFigureOut">
              <a:rPr lang="en-US"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220930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02722D07-0BC8-C540-8ADC-F9952530F539}" type="datetimeFigureOut">
              <a:rPr lang="en-US"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310047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02722D07-0BC8-C540-8ADC-F9952530F539}" type="datetimeFigureOut">
              <a:rPr lang="en-US"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163467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02722D07-0BC8-C540-8ADC-F9952530F539}" type="datetimeFigureOut">
              <a:rPr lang="en-US" smtClean="0"/>
              <a:t>13/12/2016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4213492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02722D07-0BC8-C540-8ADC-F9952530F539}" type="datetimeFigureOut">
              <a:rPr lang="en-US" smtClean="0"/>
              <a:t>13/12/2016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127583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02722D07-0BC8-C540-8ADC-F9952530F539}" type="datetimeFigureOut">
              <a:rPr lang="en-US" smtClean="0"/>
              <a:t>13/12/2016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228368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02722D07-0BC8-C540-8ADC-F9952530F539}" type="datetimeFigureOut">
              <a:rPr lang="en-US" smtClean="0"/>
              <a:t>13/12/2016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4019786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22D07-0BC8-C540-8ADC-F9952530F539}" type="datetimeFigureOut">
              <a:rPr lang="en-US" smtClean="0"/>
              <a:t>13/12/2016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285859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02722D07-0BC8-C540-8ADC-F9952530F539}" type="datetimeFigureOut">
              <a:rPr lang="en-US" smtClean="0"/>
              <a:t>13/12/2016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4184417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02722D07-0BC8-C540-8ADC-F9952530F539}" type="datetimeFigureOut">
              <a:rPr lang="en-US" smtClean="0"/>
              <a:t>13/12/2016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6EDA42-494C-B84A-9907-64B4925E59C2}" type="slidenum">
              <a:rPr lang="en-US" smtClean="0"/>
              <a:t>‹#›</a:t>
            </a:fld>
            <a:endParaRPr lang="en-US"/>
          </a:p>
        </p:txBody>
      </p:sp>
    </p:spTree>
    <p:extLst>
      <p:ext uri="{BB962C8B-B14F-4D97-AF65-F5344CB8AC3E}">
        <p14:creationId xmlns:p14="http://schemas.microsoft.com/office/powerpoint/2010/main" val="9996424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722D07-0BC8-C540-8ADC-F9952530F539}" type="datetimeFigureOut">
              <a:rPr lang="en-US" smtClean="0"/>
              <a:t>13/12/2016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EDA42-494C-B84A-9907-64B4925E59C2}" type="slidenum">
              <a:rPr lang="en-US" smtClean="0"/>
              <a:t>‹#›</a:t>
            </a:fld>
            <a:endParaRPr lang="en-US"/>
          </a:p>
        </p:txBody>
      </p:sp>
    </p:spTree>
    <p:extLst>
      <p:ext uri="{BB962C8B-B14F-4D97-AF65-F5344CB8AC3E}">
        <p14:creationId xmlns:p14="http://schemas.microsoft.com/office/powerpoint/2010/main" val="227572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461932"/>
            <a:ext cx="6595532" cy="1861331"/>
          </a:xfrm>
        </p:spPr>
        <p:txBody>
          <a:bodyPr>
            <a:normAutofit/>
          </a:bodyPr>
          <a:lstStyle/>
          <a:p>
            <a:r>
              <a:rPr lang="en-US" sz="2800" dirty="0" smtClean="0">
                <a:solidFill>
                  <a:schemeClr val="tx1"/>
                </a:solidFill>
              </a:rPr>
              <a:t>Student Engagement WP4 </a:t>
            </a:r>
            <a:endParaRPr lang="en-US" sz="2800" dirty="0" smtClean="0">
              <a:solidFill>
                <a:schemeClr val="tx1"/>
              </a:solidFill>
            </a:endParaRPr>
          </a:p>
          <a:p>
            <a:r>
              <a:rPr lang="en-US" sz="1900" dirty="0" err="1" smtClean="0">
                <a:solidFill>
                  <a:schemeClr val="tx1"/>
                </a:solidFill>
              </a:rPr>
              <a:t>Yiouli</a:t>
            </a:r>
            <a:r>
              <a:rPr lang="en-US" sz="1900" dirty="0" smtClean="0">
                <a:solidFill>
                  <a:schemeClr val="tx1"/>
                </a:solidFill>
              </a:rPr>
              <a:t> </a:t>
            </a:r>
            <a:r>
              <a:rPr lang="en-US" sz="1900" dirty="0" err="1" smtClean="0">
                <a:solidFill>
                  <a:schemeClr val="tx1"/>
                </a:solidFill>
              </a:rPr>
              <a:t>Papadiamantaki</a:t>
            </a:r>
            <a:r>
              <a:rPr lang="en-US" sz="1900" dirty="0" smtClean="0">
                <a:solidFill>
                  <a:schemeClr val="tx1"/>
                </a:solidFill>
              </a:rPr>
              <a:t> – University of the Peloponnese</a:t>
            </a:r>
            <a:endParaRPr lang="en-US" sz="1900" dirty="0">
              <a:solidFill>
                <a:schemeClr val="tx1"/>
              </a:solidFill>
            </a:endParaRPr>
          </a:p>
        </p:txBody>
      </p:sp>
      <p:pic>
        <p:nvPicPr>
          <p:cNvPr id="4" name="Picture 3" descr="image0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441992"/>
            <a:ext cx="6595533" cy="3914775"/>
          </a:xfrm>
          <a:prstGeom prst="rect">
            <a:avLst/>
          </a:prstGeom>
        </p:spPr>
      </p:pic>
      <p:pic>
        <p:nvPicPr>
          <p:cNvPr id="5" name="Picture 4" descr="image00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6824" y="174625"/>
            <a:ext cx="2192867" cy="1010709"/>
          </a:xfrm>
          <a:prstGeom prst="rect">
            <a:avLst/>
          </a:prstGeom>
        </p:spPr>
      </p:pic>
    </p:spTree>
    <p:extLst>
      <p:ext uri="{BB962C8B-B14F-4D97-AF65-F5344CB8AC3E}">
        <p14:creationId xmlns:p14="http://schemas.microsoft.com/office/powerpoint/2010/main" val="3165021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IMEP Data</a:t>
            </a:r>
            <a:endParaRPr lang="en-US" dirty="0"/>
          </a:p>
        </p:txBody>
      </p:sp>
      <p:sp>
        <p:nvSpPr>
          <p:cNvPr id="3" name="Content Placeholder 2"/>
          <p:cNvSpPr>
            <a:spLocks noGrp="1"/>
          </p:cNvSpPr>
          <p:nvPr>
            <p:ph idx="1"/>
          </p:nvPr>
        </p:nvSpPr>
        <p:spPr/>
        <p:txBody>
          <a:bodyPr>
            <a:normAutofit fontScale="92500" lnSpcReduction="10000"/>
          </a:bodyPr>
          <a:lstStyle/>
          <a:p>
            <a:r>
              <a:rPr lang="en-GB" dirty="0"/>
              <a:t>Data analysis of the IMEP questionnaire (n=60) indicate that</a:t>
            </a:r>
            <a:r>
              <a:rPr lang="en-CA" dirty="0"/>
              <a:t> students are satisfied with their involvement in university life. </a:t>
            </a:r>
            <a:endParaRPr lang="en-US" dirty="0"/>
          </a:p>
          <a:p>
            <a:pPr lvl="0"/>
            <a:r>
              <a:rPr lang="en-CA" dirty="0"/>
              <a:t>Approximately 65% feel that they are making active decisions about what they study and how they study it, while 73% feel that they are taking responsibility for their learning</a:t>
            </a:r>
            <a:endParaRPr lang="en-US" dirty="0"/>
          </a:p>
          <a:p>
            <a:pPr lvl="0"/>
            <a:r>
              <a:rPr lang="en-CA" dirty="0"/>
              <a:t>75% of the respondents feel part of a community and consider they providing adequate feedback about how the course is going. </a:t>
            </a:r>
            <a:endParaRPr lang="en-US" dirty="0"/>
          </a:p>
        </p:txBody>
      </p:sp>
    </p:spTree>
    <p:extLst>
      <p:ext uri="{BB962C8B-B14F-4D97-AF65-F5344CB8AC3E}">
        <p14:creationId xmlns:p14="http://schemas.microsoft.com/office/powerpoint/2010/main" val="1672442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21896"/>
            <a:ext cx="8229600" cy="5404268"/>
          </a:xfrm>
        </p:spPr>
        <p:txBody>
          <a:bodyPr>
            <a:normAutofit fontScale="92500" lnSpcReduction="20000"/>
          </a:bodyPr>
          <a:lstStyle/>
          <a:p>
            <a:pPr lvl="0"/>
            <a:r>
              <a:rPr lang="en-CA" dirty="0" smtClean="0"/>
              <a:t>They feel that they form part of a community (60%), that they are actively contributing to shaping a community of staff and students (60%) and they have developed a sense of belonging (56%)</a:t>
            </a:r>
            <a:endParaRPr lang="en-US" dirty="0" smtClean="0"/>
          </a:p>
          <a:p>
            <a:r>
              <a:rPr lang="en-US" dirty="0" smtClean="0"/>
              <a:t>Through QA mechanisms </a:t>
            </a:r>
            <a:r>
              <a:rPr lang="en-CA" dirty="0" smtClean="0"/>
              <a:t>feedback is provided both formally (i.e. questionnaires – 56%) and informally (discussions with students representatives and staff -20%). Students consider that they evaluate especially the teaching and administration of the course and 50% of the respondents report that they have noticed changes on the basis of the feedback they provided</a:t>
            </a:r>
            <a:r>
              <a:rPr lang="en-US" dirty="0" smtClean="0">
                <a:effectLst/>
              </a:rPr>
              <a:t> </a:t>
            </a:r>
            <a:endParaRPr lang="en-US" dirty="0" smtClean="0"/>
          </a:p>
        </p:txBody>
      </p:sp>
    </p:spTree>
    <p:extLst>
      <p:ext uri="{BB962C8B-B14F-4D97-AF65-F5344CB8AC3E}">
        <p14:creationId xmlns:p14="http://schemas.microsoft.com/office/powerpoint/2010/main" val="489078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a:t>
            </a:r>
            <a:endParaRPr lang="en-US" dirty="0"/>
          </a:p>
        </p:txBody>
      </p:sp>
      <p:sp>
        <p:nvSpPr>
          <p:cNvPr id="3" name="Content Placeholder 2"/>
          <p:cNvSpPr>
            <a:spLocks noGrp="1"/>
          </p:cNvSpPr>
          <p:nvPr>
            <p:ph idx="1"/>
          </p:nvPr>
        </p:nvSpPr>
        <p:spPr/>
        <p:txBody>
          <a:bodyPr>
            <a:normAutofit fontScale="77500" lnSpcReduction="20000"/>
          </a:bodyPr>
          <a:lstStyle/>
          <a:p>
            <a:r>
              <a:rPr lang="en-GB" dirty="0"/>
              <a:t>A rise in the percentage of the participating students would be a quantitative indicator of success. However we are interested in seeing weather the encouragement on the part of the staff and the discussions held with students in groups will inspire the students offer views and ideas regarding modules and curriculum development (qualitative indicator of success).  Perhaps students would be more motivated to participate if the survey included more questions targeting their personal development.</a:t>
            </a:r>
            <a:endParaRPr lang="en-US" dirty="0"/>
          </a:p>
          <a:p>
            <a:r>
              <a:rPr lang="en-GB" dirty="0"/>
              <a:t> </a:t>
            </a:r>
            <a:r>
              <a:rPr lang="en-GB" dirty="0" smtClean="0"/>
              <a:t>This </a:t>
            </a:r>
            <a:r>
              <a:rPr lang="en-GB" dirty="0"/>
              <a:t>would be especially important as students presently have minimal role in curriculum design and development in Greece and perhaps the platform could be used to assist the transition from the teacher-centred towards a learner-centred approach. </a:t>
            </a:r>
            <a:endParaRPr lang="en-US" dirty="0"/>
          </a:p>
          <a:p>
            <a:endParaRPr lang="en-US" dirty="0"/>
          </a:p>
        </p:txBody>
      </p:sp>
    </p:spTree>
    <p:extLst>
      <p:ext uri="{BB962C8B-B14F-4D97-AF65-F5344CB8AC3E}">
        <p14:creationId xmlns:p14="http://schemas.microsoft.com/office/powerpoint/2010/main" val="108514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GB" b="1" dirty="0"/>
              <a:t>Background</a:t>
            </a:r>
            <a:endParaRPr lang="en-US" dirty="0"/>
          </a:p>
          <a:p>
            <a:r>
              <a:rPr lang="en-US" dirty="0"/>
              <a:t>Student engagement is a multilevel concept that can refer to</a:t>
            </a:r>
          </a:p>
          <a:p>
            <a:pPr lvl="0"/>
            <a:r>
              <a:rPr lang="en-US" dirty="0"/>
              <a:t>Student participation in HE governance and student representation, which one of the foundational values in European HE. In Greece participation of students in university governance is a given, as their participation in most decision-making bodies is guaranteed by Law. </a:t>
            </a:r>
          </a:p>
        </p:txBody>
      </p:sp>
    </p:spTree>
    <p:extLst>
      <p:ext uri="{BB962C8B-B14F-4D97-AF65-F5344CB8AC3E}">
        <p14:creationId xmlns:p14="http://schemas.microsoft.com/office/powerpoint/2010/main" val="340190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 Bologna Process and the </a:t>
            </a:r>
            <a:r>
              <a:rPr lang="en-US" dirty="0" err="1" smtClean="0"/>
              <a:t>Modernisation</a:t>
            </a:r>
            <a:r>
              <a:rPr lang="en-US" dirty="0" smtClean="0"/>
              <a:t> Agenda for H.E. have promoted perspectives that address the areas of quality assurance [QA], and student-</a:t>
            </a:r>
            <a:r>
              <a:rPr lang="en-US" dirty="0" err="1" smtClean="0"/>
              <a:t>centred</a:t>
            </a:r>
            <a:r>
              <a:rPr lang="en-US" dirty="0" smtClean="0"/>
              <a:t> learning assume importance as The Bologna Process has affirmed student participation and evaluation of modules as an integral aspect of QA (</a:t>
            </a:r>
            <a:r>
              <a:rPr lang="en-US" dirty="0" err="1" smtClean="0"/>
              <a:t>Brus</a:t>
            </a:r>
            <a:r>
              <a:rPr lang="en-US" dirty="0" smtClean="0"/>
              <a:t> et al. 2007; Gibbs and Ashton 2007; Bologna Process 2003,2005b). </a:t>
            </a:r>
            <a:endParaRPr lang="en-US" dirty="0"/>
          </a:p>
        </p:txBody>
      </p:sp>
      <p:sp>
        <p:nvSpPr>
          <p:cNvPr id="4" name="Rectangle 3"/>
          <p:cNvSpPr/>
          <p:nvPr/>
        </p:nvSpPr>
        <p:spPr>
          <a:xfrm>
            <a:off x="2286000" y="1166842"/>
            <a:ext cx="4572000" cy="369332"/>
          </a:xfrm>
          <a:prstGeom prst="rect">
            <a:avLst/>
          </a:prstGeom>
        </p:spPr>
        <p:txBody>
          <a:bodyPr>
            <a:spAutoFit/>
          </a:bodyPr>
          <a:lstStyle/>
          <a:p>
            <a:r>
              <a:rPr lang="en-US" dirty="0" smtClean="0"/>
              <a:t> </a:t>
            </a:r>
            <a:endParaRPr lang="en-US" dirty="0"/>
          </a:p>
        </p:txBody>
      </p:sp>
    </p:spTree>
    <p:extLst>
      <p:ext uri="{BB962C8B-B14F-4D97-AF65-F5344CB8AC3E}">
        <p14:creationId xmlns:p14="http://schemas.microsoft.com/office/powerpoint/2010/main" val="1622018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Similarly, the EU </a:t>
            </a:r>
            <a:r>
              <a:rPr lang="en-US" dirty="0" err="1" smtClean="0"/>
              <a:t>modernisation</a:t>
            </a:r>
            <a:r>
              <a:rPr lang="en-US" dirty="0" smtClean="0"/>
              <a:t> agenda propagates the participation of all stakeholders, including students in QA processes. Student participation is specifically mentioned both in the external procedures and in the internal QA of </a:t>
            </a:r>
            <a:r>
              <a:rPr lang="en-US" dirty="0" err="1" smtClean="0"/>
              <a:t>programmes</a:t>
            </a:r>
            <a:r>
              <a:rPr lang="en-US" dirty="0" smtClean="0"/>
              <a:t> of study (Bologna Process 2005b :16,21).</a:t>
            </a:r>
          </a:p>
          <a:p>
            <a:endParaRPr lang="en-US" dirty="0"/>
          </a:p>
        </p:txBody>
      </p:sp>
    </p:spTree>
    <p:extLst>
      <p:ext uri="{BB962C8B-B14F-4D97-AF65-F5344CB8AC3E}">
        <p14:creationId xmlns:p14="http://schemas.microsoft.com/office/powerpoint/2010/main" val="341479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440170"/>
              </p:ext>
            </p:extLst>
          </p:nvPr>
        </p:nvGraphicFramePr>
        <p:xfrm>
          <a:off x="494632" y="614947"/>
          <a:ext cx="8229600" cy="56047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90878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8211"/>
            <a:ext cx="8229600" cy="5537953"/>
          </a:xfrm>
        </p:spPr>
        <p:txBody>
          <a:bodyPr>
            <a:normAutofit fontScale="92500" lnSpcReduction="20000"/>
          </a:bodyPr>
          <a:lstStyle/>
          <a:p>
            <a:r>
              <a:rPr lang="en-US" dirty="0"/>
              <a:t>In the University of the Peloponnese students participate in the Faculty committees that prepare faculty self-assessment reports, and an elected representative of Postgraduate Students </a:t>
            </a:r>
            <a:r>
              <a:rPr lang="en-US" dirty="0" smtClean="0"/>
              <a:t>participate</a:t>
            </a:r>
            <a:r>
              <a:rPr lang="en-US" dirty="0"/>
              <a:t>s</a:t>
            </a:r>
            <a:r>
              <a:rPr lang="en-US" dirty="0" smtClean="0"/>
              <a:t> </a:t>
            </a:r>
            <a:r>
              <a:rPr lang="en-US" dirty="0"/>
              <a:t>in the Quality Assurance Unit that prepares the institutional self-assessment report. </a:t>
            </a:r>
            <a:endParaRPr lang="el-GR" dirty="0" smtClean="0"/>
          </a:p>
          <a:p>
            <a:r>
              <a:rPr lang="en-US" dirty="0" smtClean="0"/>
              <a:t>However </a:t>
            </a:r>
            <a:r>
              <a:rPr lang="en-US" dirty="0"/>
              <a:t>the overall participation rate </a:t>
            </a:r>
            <a:r>
              <a:rPr lang="en-US" dirty="0" smtClean="0"/>
              <a:t>evaluation </a:t>
            </a:r>
            <a:r>
              <a:rPr lang="en-US" dirty="0"/>
              <a:t>processes is rather low, which is to be expected as the process for student evaluation of modules was put in place in 2012. Up until 2014 printed questionnaires were distributed on a designated day between the 8</a:t>
            </a:r>
            <a:r>
              <a:rPr lang="en-US" baseline="30000" dirty="0"/>
              <a:t>th</a:t>
            </a:r>
            <a:r>
              <a:rPr lang="en-US" dirty="0"/>
              <a:t> and 10</a:t>
            </a:r>
            <a:r>
              <a:rPr lang="en-US" baseline="30000" dirty="0"/>
              <a:t>th</a:t>
            </a:r>
            <a:r>
              <a:rPr lang="en-US" dirty="0"/>
              <a:t> week of each semester and the results were </a:t>
            </a:r>
            <a:r>
              <a:rPr lang="en-US" dirty="0" err="1"/>
              <a:t>analysed</a:t>
            </a:r>
            <a:r>
              <a:rPr lang="en-US" dirty="0"/>
              <a:t> at the Faculty level.  </a:t>
            </a:r>
          </a:p>
          <a:p>
            <a:endParaRPr lang="en-US" dirty="0"/>
          </a:p>
        </p:txBody>
      </p:sp>
    </p:spTree>
    <p:extLst>
      <p:ext uri="{BB962C8B-B14F-4D97-AF65-F5344CB8AC3E}">
        <p14:creationId xmlns:p14="http://schemas.microsoft.com/office/powerpoint/2010/main" val="2407779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Curriculum Implications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development of the electronic platform is an activity that engages the totality of students and staff as well as part of the administrative personnel and would not be possible without the use of the technical infrastructure and the support of the central administration of the University (Rector, Senate, Quality Unit).</a:t>
            </a:r>
          </a:p>
          <a:p>
            <a:endParaRPr lang="en-US" dirty="0"/>
          </a:p>
        </p:txBody>
      </p:sp>
    </p:spTree>
    <p:extLst>
      <p:ext uri="{BB962C8B-B14F-4D97-AF65-F5344CB8AC3E}">
        <p14:creationId xmlns:p14="http://schemas.microsoft.com/office/powerpoint/2010/main" val="68853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8632"/>
            <a:ext cx="8229600" cy="5377531"/>
          </a:xfrm>
        </p:spPr>
        <p:txBody>
          <a:bodyPr>
            <a:normAutofit lnSpcReduction="10000"/>
          </a:bodyPr>
          <a:lstStyle/>
          <a:p>
            <a:r>
              <a:rPr lang="en-GB" dirty="0"/>
              <a:t>Despite the fact that the platform operated on a pilot basis, it provided the Faculties, the Quality Unit and the Senate with detailed and comparable results that allowed the teaching staff of the university to discuss both in groups (informally) and in the General Assemblies of the Faculties (formally) possible ways of restructuring programmes of study.  Changes in the content of individual modules or teaching and assessment methods were left to the instructors. </a:t>
            </a:r>
            <a:endParaRPr lang="en-US" dirty="0"/>
          </a:p>
        </p:txBody>
      </p:sp>
    </p:spTree>
    <p:extLst>
      <p:ext uri="{BB962C8B-B14F-4D97-AF65-F5344CB8AC3E}">
        <p14:creationId xmlns:p14="http://schemas.microsoft.com/office/powerpoint/2010/main" val="391553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8738"/>
            <a:ext cx="8229600" cy="5337426"/>
          </a:xfrm>
        </p:spPr>
        <p:txBody>
          <a:bodyPr>
            <a:normAutofit lnSpcReduction="10000"/>
          </a:bodyPr>
          <a:lstStyle/>
          <a:p>
            <a:r>
              <a:rPr lang="en-GB" dirty="0"/>
              <a:t>Participation in the survey is on a voluntary basis and we hope that in the future students will decide to use the platform more fully. During the past year participants responded to most (not all) close questions, but very few made use of the space provided for a fuller more qualitative description of their experience.  At the end of the winter semester we will have the first comparable data and will be in position to report on student participation. </a:t>
            </a:r>
            <a:endParaRPr lang="en-US" dirty="0"/>
          </a:p>
          <a:p>
            <a:endParaRPr lang="en-US" dirty="0"/>
          </a:p>
        </p:txBody>
      </p:sp>
    </p:spTree>
    <p:extLst>
      <p:ext uri="{BB962C8B-B14F-4D97-AF65-F5344CB8AC3E}">
        <p14:creationId xmlns:p14="http://schemas.microsoft.com/office/powerpoint/2010/main" val="335597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TotalTime>
  <Words>791</Words>
  <Application>Microsoft Macintosh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Curriculum Implications </vt:lpstr>
      <vt:lpstr>PowerPoint Presentation</vt:lpstr>
      <vt:lpstr>PowerPoint Presentation</vt:lpstr>
      <vt:lpstr>IMEP Data</vt:lpstr>
      <vt:lpstr>PowerPoint Presentation</vt:lpstr>
      <vt:lpstr>Impact</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engagement the case of Greece</dc:title>
  <dc:creator>Jimmy ΒΒ</dc:creator>
  <cp:lastModifiedBy>Jimmy ΒΒ</cp:lastModifiedBy>
  <cp:revision>4</cp:revision>
  <dcterms:created xsi:type="dcterms:W3CDTF">2016-12-13T12:14:31Z</dcterms:created>
  <dcterms:modified xsi:type="dcterms:W3CDTF">2016-12-13T12:28:27Z</dcterms:modified>
</cp:coreProperties>
</file>